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59" r:id="rId6"/>
    <p:sldId id="265" r:id="rId7"/>
    <p:sldId id="260" r:id="rId8"/>
    <p:sldId id="266" r:id="rId9"/>
    <p:sldId id="261" r:id="rId10"/>
    <p:sldId id="267" r:id="rId11"/>
    <p:sldId id="262" r:id="rId12"/>
    <p:sldId id="268" r:id="rId13"/>
    <p:sldId id="263"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259" autoAdjust="0"/>
  </p:normalViewPr>
  <p:slideViewPr>
    <p:cSldViewPr>
      <p:cViewPr varScale="1">
        <p:scale>
          <a:sx n="75" d="100"/>
          <a:sy n="75" d="100"/>
        </p:scale>
        <p:origin x="-101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CDDAF5-372A-49FA-8A83-A7D78604648A}" type="datetimeFigureOut">
              <a:rPr lang="en-US" smtClean="0"/>
              <a:t>8/3/2011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837072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CDDAF5-372A-49FA-8A83-A7D78604648A}" type="datetimeFigureOut">
              <a:rPr lang="en-US" smtClean="0"/>
              <a:t>8/3/2011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3781495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CDDAF5-372A-49FA-8A83-A7D78604648A}" type="datetimeFigureOut">
              <a:rPr lang="en-US" smtClean="0"/>
              <a:t>8/3/2011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1473266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CDDAF5-372A-49FA-8A83-A7D78604648A}" type="datetimeFigureOut">
              <a:rPr lang="en-US" smtClean="0"/>
              <a:t>8/3/2011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490441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CDDAF5-372A-49FA-8A83-A7D78604648A}" type="datetimeFigureOut">
              <a:rPr lang="en-US" smtClean="0"/>
              <a:t>8/3/2011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1447758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CDDAF5-372A-49FA-8A83-A7D78604648A}" type="datetimeFigureOut">
              <a:rPr lang="en-US" smtClean="0"/>
              <a:t>8/3/2011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670301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CDDAF5-372A-49FA-8A83-A7D78604648A}" type="datetimeFigureOut">
              <a:rPr lang="en-US" smtClean="0"/>
              <a:t>8/3/2011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3851257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CDDAF5-372A-49FA-8A83-A7D78604648A}" type="datetimeFigureOut">
              <a:rPr lang="en-US" smtClean="0"/>
              <a:t>8/3/2011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3094675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CDDAF5-372A-49FA-8A83-A7D78604648A}" type="datetimeFigureOut">
              <a:rPr lang="en-US" smtClean="0"/>
              <a:t>8/3/2011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4091239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CDDAF5-372A-49FA-8A83-A7D78604648A}" type="datetimeFigureOut">
              <a:rPr lang="en-US" smtClean="0"/>
              <a:t>8/3/2011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760348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CDDAF5-372A-49FA-8A83-A7D78604648A}" type="datetimeFigureOut">
              <a:rPr lang="en-US" smtClean="0"/>
              <a:t>8/3/2011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7D4E5B-1A13-4704-A064-264872F51977}" type="slidenum">
              <a:rPr lang="en-US" smtClean="0"/>
              <a:t>‹#›</a:t>
            </a:fld>
            <a:endParaRPr lang="en-US"/>
          </a:p>
        </p:txBody>
      </p:sp>
    </p:spTree>
    <p:extLst>
      <p:ext uri="{BB962C8B-B14F-4D97-AF65-F5344CB8AC3E}">
        <p14:creationId xmlns:p14="http://schemas.microsoft.com/office/powerpoint/2010/main" val="1375027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CDDAF5-372A-49FA-8A83-A7D78604648A}" type="datetimeFigureOut">
              <a:rPr lang="en-US" smtClean="0"/>
              <a:t>8/3/2011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7D4E5B-1A13-4704-A064-264872F51977}" type="slidenum">
              <a:rPr lang="en-US" smtClean="0"/>
              <a:t>‹#›</a:t>
            </a:fld>
            <a:endParaRPr lang="en-US"/>
          </a:p>
        </p:txBody>
      </p:sp>
    </p:spTree>
    <p:extLst>
      <p:ext uri="{BB962C8B-B14F-4D97-AF65-F5344CB8AC3E}">
        <p14:creationId xmlns:p14="http://schemas.microsoft.com/office/powerpoint/2010/main" val="18547732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9.xml"/><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slide" Target="slide11.xml"/><Relationship Id="rId2"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mbgnet.net/sets/grasslnd/animals/" TargetMode="External"/><Relationship Id="rId1" Type="http://schemas.openxmlformats.org/officeDocument/2006/relationships/slideLayout" Target="../slideLayouts/slideLayout4.xml"/><Relationship Id="rId5" Type="http://schemas.openxmlformats.org/officeDocument/2006/relationships/slide" Target="slide14.xml"/><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slide" Target="slide13.xml"/><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slide" Target="slide7.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Habitats</a:t>
            </a:r>
            <a:endParaRPr lang="en-US" dirty="0"/>
          </a:p>
        </p:txBody>
      </p:sp>
      <p:sp>
        <p:nvSpPr>
          <p:cNvPr id="3" name="Subtitle 2"/>
          <p:cNvSpPr>
            <a:spLocks noGrp="1"/>
          </p:cNvSpPr>
          <p:nvPr>
            <p:ph idx="1"/>
          </p:nvPr>
        </p:nvSpPr>
        <p:spPr>
          <a:xfrm>
            <a:off x="457200" y="1600200"/>
            <a:ext cx="8229600" cy="5029200"/>
          </a:xfrm>
        </p:spPr>
        <p:txBody>
          <a:bodyPr>
            <a:normAutofit fontScale="85000" lnSpcReduction="10000"/>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a:p>
            <a:pPr marL="0" indent="0">
              <a:buNone/>
            </a:pPr>
            <a:endParaRPr lang="en-US" dirty="0"/>
          </a:p>
          <a:p>
            <a:pPr marL="0" indent="0" algn="r">
              <a:buNone/>
            </a:pPr>
            <a:r>
              <a:rPr lang="en-US" dirty="0" smtClean="0"/>
              <a:t>By: Mrs. </a:t>
            </a:r>
            <a:r>
              <a:rPr lang="en-US" dirty="0" smtClean="0"/>
              <a:t>Kolpitcke				August 4, 2011</a:t>
            </a:r>
          </a:p>
          <a:p>
            <a:pPr marL="0" indent="0" algn="r">
              <a:buNone/>
            </a:pP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19200"/>
            <a:ext cx="82296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3375739"/>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Who lives in the desert?</a:t>
            </a:r>
            <a:endParaRPr lang="en-US" dirty="0"/>
          </a:p>
        </p:txBody>
      </p:sp>
      <p:sp>
        <p:nvSpPr>
          <p:cNvPr id="3" name="Content Placeholder 2"/>
          <p:cNvSpPr>
            <a:spLocks noGrp="1"/>
          </p:cNvSpPr>
          <p:nvPr>
            <p:ph sz="half" idx="1"/>
          </p:nvPr>
        </p:nvSpPr>
        <p:spPr>
          <a:xfrm>
            <a:off x="304800" y="1106424"/>
            <a:ext cx="4038600" cy="5218176"/>
          </a:xfrm>
        </p:spPr>
        <p:txBody>
          <a:bodyPr>
            <a:noAutofit/>
          </a:bodyPr>
          <a:lstStyle/>
          <a:p>
            <a:r>
              <a:rPr lang="en-US" sz="1800" b="1" dirty="0" smtClean="0"/>
              <a:t>Ostrich</a:t>
            </a:r>
            <a:endParaRPr lang="en-US" sz="1800" b="1" dirty="0"/>
          </a:p>
          <a:p>
            <a:endParaRPr lang="en-US" sz="1800" b="1" dirty="0"/>
          </a:p>
          <a:p>
            <a:r>
              <a:rPr lang="en-US" sz="1800" b="1" dirty="0" err="1"/>
              <a:t>Meerkat</a:t>
            </a:r>
            <a:endParaRPr lang="en-US" sz="1800" b="1" dirty="0"/>
          </a:p>
          <a:p>
            <a:endParaRPr lang="en-US" sz="1800" b="1" dirty="0"/>
          </a:p>
          <a:p>
            <a:r>
              <a:rPr lang="en-US" sz="1800" b="1" dirty="0"/>
              <a:t>Camel</a:t>
            </a:r>
          </a:p>
          <a:p>
            <a:endParaRPr lang="en-US" sz="1800" b="1" dirty="0"/>
          </a:p>
          <a:p>
            <a:r>
              <a:rPr lang="en-US" sz="1800" b="1" dirty="0"/>
              <a:t>Thorny Devil</a:t>
            </a:r>
          </a:p>
          <a:p>
            <a:endParaRPr lang="en-US" sz="1800" b="1" dirty="0"/>
          </a:p>
          <a:p>
            <a:r>
              <a:rPr lang="en-US" sz="1800" b="1" dirty="0"/>
              <a:t>Desert Lark</a:t>
            </a:r>
          </a:p>
          <a:p>
            <a:endParaRPr lang="en-US" sz="1800" b="1" dirty="0"/>
          </a:p>
          <a:p>
            <a:r>
              <a:rPr lang="en-US" sz="1800" b="1" dirty="0" smtClean="0"/>
              <a:t>Horned </a:t>
            </a:r>
            <a:r>
              <a:rPr lang="en-US" sz="1800" b="1" dirty="0"/>
              <a:t>Lizard</a:t>
            </a:r>
          </a:p>
          <a:p>
            <a:endParaRPr lang="en-US" sz="1800" b="1" dirty="0"/>
          </a:p>
          <a:p>
            <a:r>
              <a:rPr lang="en-US" sz="1800" b="1" dirty="0"/>
              <a:t>Rattlesnake</a:t>
            </a:r>
          </a:p>
          <a:p>
            <a:endParaRPr lang="en-US" sz="1800" b="1" dirty="0"/>
          </a:p>
          <a:p>
            <a:r>
              <a:rPr lang="en-US" sz="1800" b="1" dirty="0"/>
              <a:t>Sidewinder</a:t>
            </a:r>
          </a:p>
          <a:p>
            <a:endParaRPr lang="en-US" sz="1800" b="1" dirty="0"/>
          </a:p>
        </p:txBody>
      </p:sp>
      <p:sp>
        <p:nvSpPr>
          <p:cNvPr id="4" name="Content Placeholder 3"/>
          <p:cNvSpPr>
            <a:spLocks noGrp="1"/>
          </p:cNvSpPr>
          <p:nvPr>
            <p:ph sz="half" idx="2"/>
          </p:nvPr>
        </p:nvSpPr>
        <p:spPr/>
        <p:txBody>
          <a:bodyPr>
            <a:normAutofit/>
          </a:bodyPr>
          <a:lstStyle/>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524000"/>
            <a:ext cx="1914525" cy="183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3357563"/>
            <a:ext cx="1914525" cy="170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3125" y="1524000"/>
            <a:ext cx="2143125" cy="183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53124" y="3357563"/>
            <a:ext cx="2143125" cy="170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ction Button: Home 4">
            <a:hlinkClick r:id="rId6" action="ppaction://hlinksldjump" highlightClick="1"/>
          </p:cNvPr>
          <p:cNvSpPr/>
          <p:nvPr/>
        </p:nvSpPr>
        <p:spPr>
          <a:xfrm>
            <a:off x="152400" y="6400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6" name="Left Arrow 5">
            <a:hlinkClick r:id="rId7" action="ppaction://hlinksldjump"/>
          </p:cNvPr>
          <p:cNvSpPr/>
          <p:nvPr/>
        </p:nvSpPr>
        <p:spPr>
          <a:xfrm>
            <a:off x="304800" y="6172200"/>
            <a:ext cx="2438400" cy="558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desert</a:t>
            </a:r>
            <a:endParaRPr lang="en-US" dirty="0"/>
          </a:p>
        </p:txBody>
      </p:sp>
    </p:spTree>
    <p:extLst>
      <p:ext uri="{BB962C8B-B14F-4D97-AF65-F5344CB8AC3E}">
        <p14:creationId xmlns:p14="http://schemas.microsoft.com/office/powerpoint/2010/main" val="17627516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Marineland</a:t>
            </a:r>
            <a:endParaRPr lang="en-US" dirty="0"/>
          </a:p>
        </p:txBody>
      </p:sp>
      <p:sp>
        <p:nvSpPr>
          <p:cNvPr id="5" name="Content Placeholder 4"/>
          <p:cNvSpPr>
            <a:spLocks noGrp="1"/>
          </p:cNvSpPr>
          <p:nvPr>
            <p:ph sz="half" idx="1"/>
          </p:nvPr>
        </p:nvSpPr>
        <p:spPr/>
        <p:txBody>
          <a:bodyPr/>
          <a:lstStyle/>
          <a:p>
            <a:endParaRPr lang="en-US" dirty="0"/>
          </a:p>
        </p:txBody>
      </p:sp>
      <p:sp>
        <p:nvSpPr>
          <p:cNvPr id="6" name="Content Placeholder 5"/>
          <p:cNvSpPr>
            <a:spLocks noGrp="1"/>
          </p:cNvSpPr>
          <p:nvPr>
            <p:ph sz="half" idx="2"/>
          </p:nvPr>
        </p:nvSpPr>
        <p:spPr/>
        <p:txBody>
          <a:bodyPr>
            <a:normAutofit/>
          </a:bodyPr>
          <a:lstStyle/>
          <a:p>
            <a:pPr marL="0" indent="0">
              <a:buNone/>
            </a:pPr>
            <a:r>
              <a:rPr lang="en-US" dirty="0"/>
              <a:t>Oceans cover approximately 70% of the earth’s surface with an average depth of 2.4 miles, or 3,800 meters. Marine ecosystems support a great diversity of life and variety of habitats. </a:t>
            </a:r>
            <a:endParaRPr lang="en-US" dirty="0" smtClean="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00200"/>
            <a:ext cx="4114800" cy="4593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ction Button: Home 6">
            <a:hlinkClick r:id="rId3" action="ppaction://hlinksldjump" highlightClick="1"/>
          </p:cNvPr>
          <p:cNvSpPr/>
          <p:nvPr/>
        </p:nvSpPr>
        <p:spPr>
          <a:xfrm>
            <a:off x="76200"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8" name="Right Arrow 7">
            <a:hlinkClick r:id="rId4" action="ppaction://hlinksldjump"/>
          </p:cNvPr>
          <p:cNvSpPr/>
          <p:nvPr/>
        </p:nvSpPr>
        <p:spPr>
          <a:xfrm>
            <a:off x="5715000" y="6193971"/>
            <a:ext cx="3276600" cy="5878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Who lives in the </a:t>
            </a:r>
            <a:r>
              <a:rPr lang="en-US" dirty="0" err="1" smtClean="0"/>
              <a:t>marineland</a:t>
            </a:r>
            <a:r>
              <a:rPr lang="en-US" dirty="0" smtClean="0"/>
              <a:t>?</a:t>
            </a:r>
            <a:endParaRPr lang="en-US" dirty="0"/>
          </a:p>
        </p:txBody>
      </p:sp>
    </p:spTree>
    <p:extLst>
      <p:ext uri="{BB962C8B-B14F-4D97-AF65-F5344CB8AC3E}">
        <p14:creationId xmlns:p14="http://schemas.microsoft.com/office/powerpoint/2010/main" val="3260401876"/>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lives in the </a:t>
            </a:r>
            <a:r>
              <a:rPr lang="en-US" dirty="0" err="1" smtClean="0"/>
              <a:t>marineland</a:t>
            </a:r>
            <a:r>
              <a:rPr lang="en-US" dirty="0" smtClean="0"/>
              <a:t>?</a:t>
            </a:r>
            <a:endParaRPr lang="en-US" dirty="0"/>
          </a:p>
        </p:txBody>
      </p:sp>
      <p:sp>
        <p:nvSpPr>
          <p:cNvPr id="3" name="Content Placeholder 2"/>
          <p:cNvSpPr>
            <a:spLocks noGrp="1"/>
          </p:cNvSpPr>
          <p:nvPr>
            <p:ph sz="half" idx="1"/>
          </p:nvPr>
        </p:nvSpPr>
        <p:spPr/>
        <p:txBody>
          <a:bodyPr>
            <a:normAutofit lnSpcReduction="10000"/>
          </a:bodyPr>
          <a:lstStyle/>
          <a:p>
            <a:r>
              <a:rPr lang="en-US" dirty="0"/>
              <a:t>Cetaceans (whales, dolphins, porpoises)</a:t>
            </a:r>
          </a:p>
          <a:p>
            <a:endParaRPr lang="en-US" dirty="0"/>
          </a:p>
          <a:p>
            <a:r>
              <a:rPr lang="en-US" dirty="0" err="1"/>
              <a:t>Pinnipeds</a:t>
            </a:r>
            <a:r>
              <a:rPr lang="en-US" dirty="0"/>
              <a:t> (seals, </a:t>
            </a:r>
            <a:r>
              <a:rPr lang="en-US" dirty="0" err="1"/>
              <a:t>sealions</a:t>
            </a:r>
            <a:r>
              <a:rPr lang="en-US" dirty="0"/>
              <a:t>, walruses)</a:t>
            </a:r>
          </a:p>
          <a:p>
            <a:endParaRPr lang="en-US" dirty="0"/>
          </a:p>
          <a:p>
            <a:r>
              <a:rPr lang="en-US" dirty="0" err="1"/>
              <a:t>Sirenians</a:t>
            </a:r>
            <a:r>
              <a:rPr lang="en-US" dirty="0"/>
              <a:t> (manatees, dugongs, sea cows)</a:t>
            </a:r>
          </a:p>
          <a:p>
            <a:endParaRPr lang="en-US" dirty="0"/>
          </a:p>
          <a:p>
            <a:r>
              <a:rPr lang="en-US" dirty="0"/>
              <a:t>Reptiles (sea turtles)</a:t>
            </a:r>
          </a:p>
          <a:p>
            <a:endParaRPr lang="en-US" dirty="0"/>
          </a:p>
        </p:txBody>
      </p:sp>
      <p:sp>
        <p:nvSpPr>
          <p:cNvPr id="4" name="Content Placeholder 3"/>
          <p:cNvSpPr>
            <a:spLocks noGrp="1"/>
          </p:cNvSpPr>
          <p:nvPr>
            <p:ph sz="half" idx="2"/>
          </p:nvPr>
        </p:nvSpPr>
        <p:spPr/>
        <p:txBody>
          <a:bodyPr>
            <a:normAutofit lnSpcReduction="10000"/>
          </a:bodyPr>
          <a:lstStyle/>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1137" y="1806575"/>
            <a:ext cx="2569523" cy="177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1137" y="3581400"/>
            <a:ext cx="2569523"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0660" y="1831975"/>
            <a:ext cx="2333625" cy="177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0659" y="3581400"/>
            <a:ext cx="2333626"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ction Button: Home 4">
            <a:hlinkClick r:id="rId6" action="ppaction://hlinksldjump" highlightClick="1"/>
          </p:cNvPr>
          <p:cNvSpPr/>
          <p:nvPr/>
        </p:nvSpPr>
        <p:spPr>
          <a:xfrm>
            <a:off x="152400"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7" name="Left Arrow 6">
            <a:hlinkClick r:id="rId7" action="ppaction://hlinksldjump"/>
          </p:cNvPr>
          <p:cNvSpPr/>
          <p:nvPr/>
        </p:nvSpPr>
        <p:spPr>
          <a:xfrm>
            <a:off x="190500" y="6121400"/>
            <a:ext cx="2895600" cy="736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a:t>
            </a:r>
            <a:r>
              <a:rPr lang="en-US" dirty="0" err="1" smtClean="0"/>
              <a:t>marineland</a:t>
            </a:r>
            <a:endParaRPr lang="en-US" dirty="0"/>
          </a:p>
        </p:txBody>
      </p:sp>
    </p:spTree>
    <p:extLst>
      <p:ext uri="{BB962C8B-B14F-4D97-AF65-F5344CB8AC3E}">
        <p14:creationId xmlns:p14="http://schemas.microsoft.com/office/powerpoint/2010/main" val="17671743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Grassland</a:t>
            </a:r>
            <a:endParaRPr lang="en-US" dirty="0"/>
          </a:p>
        </p:txBody>
      </p:sp>
      <p:sp>
        <p:nvSpPr>
          <p:cNvPr id="5" name="Content Placeholder 4"/>
          <p:cNvSpPr>
            <a:spLocks noGrp="1"/>
          </p:cNvSpPr>
          <p:nvPr>
            <p:ph sz="half" idx="1"/>
          </p:nvPr>
        </p:nvSpPr>
        <p:spPr/>
        <p:txBody>
          <a:bodyPr>
            <a:normAutofit/>
          </a:bodyPr>
          <a:lstStyle/>
          <a:p>
            <a:endParaRPr lang="en-US" dirty="0"/>
          </a:p>
        </p:txBody>
      </p:sp>
      <p:sp>
        <p:nvSpPr>
          <p:cNvPr id="6" name="Content Placeholder 5"/>
          <p:cNvSpPr>
            <a:spLocks noGrp="1"/>
          </p:cNvSpPr>
          <p:nvPr>
            <p:ph sz="half" idx="2"/>
          </p:nvPr>
        </p:nvSpPr>
        <p:spPr>
          <a:xfrm>
            <a:off x="4648200" y="1143000"/>
            <a:ext cx="4038600" cy="5486400"/>
          </a:xfrm>
        </p:spPr>
        <p:txBody>
          <a:bodyPr>
            <a:normAutofit/>
          </a:bodyPr>
          <a:lstStyle/>
          <a:p>
            <a:pPr marL="0" indent="0">
              <a:buNone/>
            </a:pPr>
            <a:r>
              <a:rPr lang="en-US" dirty="0" smtClean="0"/>
              <a:t>Grasslands </a:t>
            </a:r>
            <a:r>
              <a:rPr lang="en-US" dirty="0"/>
              <a:t>lack the trees and heavy bush to hide many creatures. Because of the open landscape and the widely spaced trees, grasslands are home to large herds of grazing mammals such as the zebra and bison</a:t>
            </a:r>
            <a:r>
              <a:rPr lang="en-US" dirty="0" smtClean="0"/>
              <a:t>.</a:t>
            </a:r>
          </a:p>
          <a:p>
            <a:pPr marL="0" indent="0">
              <a:buNone/>
            </a:pPr>
            <a:r>
              <a:rPr lang="en-US" dirty="0" smtClean="0">
                <a:hlinkClick r:id="rId2"/>
              </a:rPr>
              <a:t>http</a:t>
            </a:r>
            <a:r>
              <a:rPr lang="en-US" dirty="0">
                <a:hlinkClick r:id="rId2"/>
              </a:rPr>
              <a:t>://www.mbgnet.net/sets/grasslnd/animals</a:t>
            </a:r>
            <a:r>
              <a:rPr lang="en-US" dirty="0" smtClean="0">
                <a:hlinkClick r:id="rId2"/>
              </a:rPr>
              <a:t>/</a:t>
            </a:r>
            <a:endParaRPr lang="en-US" dirty="0" smtClean="0"/>
          </a:p>
          <a:p>
            <a:pPr marL="0" indent="0">
              <a:buNone/>
            </a:pPr>
            <a:endParaRPr lang="en-US" dirty="0" smtClean="0"/>
          </a:p>
          <a:p>
            <a:endParaRPr lang="en-US" sz="160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600" y="1609725"/>
            <a:ext cx="4013200" cy="45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ction Button: Home 6">
            <a:hlinkClick r:id="rId4" action="ppaction://hlinksldjump" highlightClick="1"/>
          </p:cNvPr>
          <p:cNvSpPr/>
          <p:nvPr/>
        </p:nvSpPr>
        <p:spPr>
          <a:xfrm>
            <a:off x="304800" y="3048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8" name="Right Arrow 7">
            <a:hlinkClick r:id="rId5" action="ppaction://hlinksldjump"/>
          </p:cNvPr>
          <p:cNvSpPr/>
          <p:nvPr/>
        </p:nvSpPr>
        <p:spPr>
          <a:xfrm>
            <a:off x="5791200" y="6172200"/>
            <a:ext cx="32004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Who lives in the grassland?</a:t>
            </a:r>
            <a:endParaRPr lang="en-US" dirty="0"/>
          </a:p>
        </p:txBody>
      </p:sp>
    </p:spTree>
    <p:extLst>
      <p:ext uri="{BB962C8B-B14F-4D97-AF65-F5344CB8AC3E}">
        <p14:creationId xmlns:p14="http://schemas.microsoft.com/office/powerpoint/2010/main" val="1347875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lives in the grassland?</a:t>
            </a:r>
            <a:endParaRPr lang="en-US" dirty="0"/>
          </a:p>
        </p:txBody>
      </p:sp>
      <p:sp>
        <p:nvSpPr>
          <p:cNvPr id="3" name="Content Placeholder 2"/>
          <p:cNvSpPr>
            <a:spLocks noGrp="1"/>
          </p:cNvSpPr>
          <p:nvPr>
            <p:ph sz="half" idx="1"/>
          </p:nvPr>
        </p:nvSpPr>
        <p:spPr/>
        <p:txBody>
          <a:bodyPr>
            <a:normAutofit fontScale="62500" lnSpcReduction="20000"/>
          </a:bodyPr>
          <a:lstStyle/>
          <a:p>
            <a:r>
              <a:rPr lang="en-US" b="1" dirty="0"/>
              <a:t>Bison</a:t>
            </a:r>
          </a:p>
          <a:p>
            <a:endParaRPr lang="en-US" b="1" dirty="0"/>
          </a:p>
          <a:p>
            <a:r>
              <a:rPr lang="en-US" b="1" dirty="0"/>
              <a:t>Kangaroos</a:t>
            </a:r>
          </a:p>
          <a:p>
            <a:endParaRPr lang="en-US" b="1" dirty="0"/>
          </a:p>
          <a:p>
            <a:r>
              <a:rPr lang="en-US" b="1" dirty="0"/>
              <a:t>Zebras</a:t>
            </a:r>
          </a:p>
          <a:p>
            <a:endParaRPr lang="en-US" b="1" dirty="0"/>
          </a:p>
          <a:p>
            <a:r>
              <a:rPr lang="en-US" b="1" dirty="0"/>
              <a:t>Rhino</a:t>
            </a:r>
          </a:p>
          <a:p>
            <a:endParaRPr lang="en-US" b="1" dirty="0"/>
          </a:p>
          <a:p>
            <a:r>
              <a:rPr lang="en-US" b="1" dirty="0"/>
              <a:t>Elephants</a:t>
            </a:r>
          </a:p>
          <a:p>
            <a:endParaRPr lang="en-US" b="1" dirty="0"/>
          </a:p>
          <a:p>
            <a:r>
              <a:rPr lang="en-US" b="1" dirty="0"/>
              <a:t>Giraffe</a:t>
            </a:r>
          </a:p>
          <a:p>
            <a:endParaRPr lang="en-US" b="1" dirty="0"/>
          </a:p>
          <a:p>
            <a:r>
              <a:rPr lang="en-US" b="1" dirty="0"/>
              <a:t>Lions</a:t>
            </a:r>
          </a:p>
          <a:p>
            <a:endParaRPr lang="en-US" b="1" dirty="0"/>
          </a:p>
          <a:p>
            <a:r>
              <a:rPr lang="en-US" b="1" dirty="0"/>
              <a:t>Rabbits</a:t>
            </a:r>
          </a:p>
          <a:p>
            <a:endParaRPr lang="en-US" b="1" dirty="0"/>
          </a:p>
        </p:txBody>
      </p:sp>
      <p:sp>
        <p:nvSpPr>
          <p:cNvPr id="4" name="Content Placeholder 3"/>
          <p:cNvSpPr>
            <a:spLocks noGrp="1"/>
          </p:cNvSpPr>
          <p:nvPr>
            <p:ph sz="half" idx="2"/>
          </p:nvPr>
        </p:nvSpPr>
        <p:spPr/>
        <p:txBody>
          <a:bodyPr>
            <a:normAutofit fontScale="62500" lnSpcReduction="20000"/>
          </a:bodyPr>
          <a:lstStyle/>
          <a:p>
            <a:endParaRPr lang="en-US"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8987" y="1600200"/>
            <a:ext cx="2486025"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5012" y="1600199"/>
            <a:ext cx="2033588"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5011" y="3590925"/>
            <a:ext cx="2033589"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1686" y="3590925"/>
            <a:ext cx="247332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ction Button: Home 4">
            <a:hlinkClick r:id="rId6" action="ppaction://hlinksldjump" highlightClick="1"/>
          </p:cNvPr>
          <p:cNvSpPr/>
          <p:nvPr/>
        </p:nvSpPr>
        <p:spPr>
          <a:xfrm>
            <a:off x="152400"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6" name="Left Arrow 5">
            <a:hlinkClick r:id="rId7" action="ppaction://hlinksldjump"/>
          </p:cNvPr>
          <p:cNvSpPr/>
          <p:nvPr/>
        </p:nvSpPr>
        <p:spPr>
          <a:xfrm>
            <a:off x="152400" y="6057900"/>
            <a:ext cx="2590800" cy="685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grassland</a:t>
            </a:r>
            <a:endParaRPr lang="en-US" dirty="0"/>
          </a:p>
        </p:txBody>
      </p:sp>
    </p:spTree>
    <p:extLst>
      <p:ext uri="{BB962C8B-B14F-4D97-AF65-F5344CB8AC3E}">
        <p14:creationId xmlns:p14="http://schemas.microsoft.com/office/powerpoint/2010/main" val="36033256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Habitat Menu</a:t>
            </a:r>
            <a:endParaRPr lang="en-US" dirty="0"/>
          </a:p>
        </p:txBody>
      </p:sp>
      <p:sp>
        <p:nvSpPr>
          <p:cNvPr id="3" name="Content Placeholder 2"/>
          <p:cNvSpPr>
            <a:spLocks noGrp="1"/>
          </p:cNvSpPr>
          <p:nvPr>
            <p:ph idx="1"/>
          </p:nvPr>
        </p:nvSpPr>
        <p:spPr>
          <a:xfrm>
            <a:off x="457200" y="1143000"/>
            <a:ext cx="8229600" cy="5562600"/>
          </a:xfrm>
        </p:spPr>
        <p:txBody>
          <a:bodyPr>
            <a:normAutofit fontScale="70000" lnSpcReduction="20000"/>
          </a:bodyPr>
          <a:lstStyle/>
          <a:p>
            <a:r>
              <a:rPr lang="en-US" dirty="0" smtClean="0">
                <a:hlinkClick r:id="rId2" action="ppaction://hlinksldjump"/>
              </a:rPr>
              <a:t>Rainforest</a:t>
            </a:r>
            <a:endParaRPr lang="en-US" dirty="0" smtClean="0"/>
          </a:p>
          <a:p>
            <a:pPr lvl="1"/>
            <a:r>
              <a:rPr lang="en-US" dirty="0" smtClean="0">
                <a:hlinkClick r:id="rId3" action="ppaction://hlinksldjump"/>
              </a:rPr>
              <a:t>Rainforest Animals</a:t>
            </a:r>
            <a:endParaRPr lang="en-US" dirty="0" smtClean="0"/>
          </a:p>
          <a:p>
            <a:pPr marL="457200" lvl="1" indent="0">
              <a:buNone/>
            </a:pPr>
            <a:r>
              <a:rPr lang="en-US" dirty="0" smtClean="0"/>
              <a:t>	</a:t>
            </a:r>
            <a:endParaRPr lang="en-US" dirty="0" smtClean="0"/>
          </a:p>
          <a:p>
            <a:r>
              <a:rPr lang="en-US" dirty="0" smtClean="0">
                <a:hlinkClick r:id="rId4" action="ppaction://hlinksldjump"/>
              </a:rPr>
              <a:t>Polar </a:t>
            </a:r>
            <a:r>
              <a:rPr lang="en-US" dirty="0" smtClean="0">
                <a:hlinkClick r:id="rId4" action="ppaction://hlinksldjump"/>
              </a:rPr>
              <a:t>Region</a:t>
            </a:r>
            <a:endParaRPr lang="en-US" dirty="0" smtClean="0"/>
          </a:p>
          <a:p>
            <a:pPr lvl="1"/>
            <a:r>
              <a:rPr lang="en-US" dirty="0" smtClean="0">
                <a:hlinkClick r:id="rId5" action="ppaction://hlinksldjump"/>
              </a:rPr>
              <a:t>Polar Region Animals</a:t>
            </a:r>
            <a:endParaRPr lang="en-US" dirty="0" smtClean="0"/>
          </a:p>
          <a:p>
            <a:endParaRPr lang="en-US" dirty="0" smtClean="0">
              <a:hlinkClick r:id="rId6" action="ppaction://hlinksldjump"/>
            </a:endParaRPr>
          </a:p>
          <a:p>
            <a:r>
              <a:rPr lang="en-US" dirty="0" smtClean="0">
                <a:hlinkClick r:id="rId6" action="ppaction://hlinksldjump"/>
              </a:rPr>
              <a:t>Wetland</a:t>
            </a:r>
            <a:endParaRPr lang="en-US" dirty="0"/>
          </a:p>
          <a:p>
            <a:pPr lvl="1"/>
            <a:r>
              <a:rPr lang="en-US" dirty="0" smtClean="0">
                <a:hlinkClick r:id="rId7" action="ppaction://hlinksldjump"/>
              </a:rPr>
              <a:t>Wetland Animals</a:t>
            </a:r>
            <a:endParaRPr lang="en-US" dirty="0" smtClean="0">
              <a:hlinkClick r:id="rId8" action="ppaction://hlinksldjump"/>
            </a:endParaRPr>
          </a:p>
          <a:p>
            <a:pPr lvl="1"/>
            <a:endParaRPr lang="en-US" dirty="0" smtClean="0">
              <a:hlinkClick r:id="rId8" action="ppaction://hlinksldjump"/>
            </a:endParaRPr>
          </a:p>
          <a:p>
            <a:r>
              <a:rPr lang="en-US" dirty="0" smtClean="0">
                <a:hlinkClick r:id="rId8" action="ppaction://hlinksldjump"/>
              </a:rPr>
              <a:t>Desert</a:t>
            </a:r>
            <a:endParaRPr lang="en-US" dirty="0" smtClean="0"/>
          </a:p>
          <a:p>
            <a:pPr lvl="1"/>
            <a:r>
              <a:rPr lang="en-US" dirty="0" smtClean="0">
                <a:hlinkClick r:id="rId9" action="ppaction://hlinksldjump"/>
              </a:rPr>
              <a:t>Desert Animals</a:t>
            </a:r>
            <a:endParaRPr lang="en-US" dirty="0" smtClean="0"/>
          </a:p>
          <a:p>
            <a:endParaRPr lang="en-US" dirty="0" smtClean="0">
              <a:hlinkClick r:id="rId10" action="ppaction://hlinksldjump"/>
            </a:endParaRPr>
          </a:p>
          <a:p>
            <a:r>
              <a:rPr lang="en-US" dirty="0" smtClean="0">
                <a:hlinkClick r:id="rId10" action="ppaction://hlinksldjump"/>
              </a:rPr>
              <a:t>Marineland</a:t>
            </a:r>
            <a:endParaRPr lang="en-US" dirty="0" smtClean="0"/>
          </a:p>
          <a:p>
            <a:pPr lvl="1"/>
            <a:r>
              <a:rPr lang="en-US" dirty="0" smtClean="0">
                <a:hlinkClick r:id="rId11" action="ppaction://hlinksldjump"/>
              </a:rPr>
              <a:t>Marineland Animals</a:t>
            </a:r>
            <a:endParaRPr lang="en-US" dirty="0" smtClean="0"/>
          </a:p>
          <a:p>
            <a:endParaRPr lang="en-US" dirty="0" smtClean="0">
              <a:hlinkClick r:id="rId12" action="ppaction://hlinksldjump"/>
            </a:endParaRPr>
          </a:p>
          <a:p>
            <a:r>
              <a:rPr lang="en-US" dirty="0" smtClean="0">
                <a:hlinkClick r:id="rId12" action="ppaction://hlinksldjump"/>
              </a:rPr>
              <a:t>Grassland</a:t>
            </a:r>
            <a:endParaRPr lang="en-US" dirty="0" smtClean="0"/>
          </a:p>
          <a:p>
            <a:pPr lvl="1"/>
            <a:r>
              <a:rPr lang="en-US" dirty="0" smtClean="0">
                <a:hlinkClick r:id="rId13" action="ppaction://hlinksldjump"/>
              </a:rPr>
              <a:t>Grassland Animals</a:t>
            </a:r>
            <a:endParaRPr lang="en-US" dirty="0"/>
          </a:p>
        </p:txBody>
      </p:sp>
    </p:spTree>
    <p:extLst>
      <p:ext uri="{BB962C8B-B14F-4D97-AF65-F5344CB8AC3E}">
        <p14:creationId xmlns:p14="http://schemas.microsoft.com/office/powerpoint/2010/main" val="3158454338"/>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Rainforest</a:t>
            </a:r>
            <a:endParaRPr lang="en-US" dirty="0"/>
          </a:p>
        </p:txBody>
      </p:sp>
      <p:sp>
        <p:nvSpPr>
          <p:cNvPr id="5" name="Content Placeholder 4"/>
          <p:cNvSpPr>
            <a:spLocks noGrp="1"/>
          </p:cNvSpPr>
          <p:nvPr>
            <p:ph sz="half" idx="1"/>
          </p:nvPr>
        </p:nvSpPr>
        <p:spPr/>
        <p:txBody>
          <a:bodyPr>
            <a:normAutofit lnSpcReduction="10000"/>
          </a:bodyPr>
          <a:lstStyle/>
          <a:p>
            <a:endParaRPr lang="en-US" dirty="0"/>
          </a:p>
        </p:txBody>
      </p:sp>
      <p:sp>
        <p:nvSpPr>
          <p:cNvPr id="6" name="Content Placeholder 5"/>
          <p:cNvSpPr>
            <a:spLocks noGrp="1"/>
          </p:cNvSpPr>
          <p:nvPr>
            <p:ph sz="half" idx="2"/>
          </p:nvPr>
        </p:nvSpPr>
        <p:spPr>
          <a:xfrm>
            <a:off x="4648200" y="1424519"/>
            <a:ext cx="4038600" cy="4712873"/>
          </a:xfrm>
        </p:spPr>
        <p:txBody>
          <a:bodyPr>
            <a:normAutofit lnSpcReduction="10000"/>
          </a:bodyPr>
          <a:lstStyle/>
          <a:p>
            <a:endParaRPr lang="en-US" sz="2400" dirty="0" smtClean="0"/>
          </a:p>
          <a:p>
            <a:pPr marL="0" indent="0">
              <a:buNone/>
            </a:pPr>
            <a:r>
              <a:rPr lang="en-US" dirty="0" smtClean="0"/>
              <a:t>The </a:t>
            </a:r>
            <a:r>
              <a:rPr lang="en-US" dirty="0" smtClean="0"/>
              <a:t>Amazon Rainforest covers over a billion acres, encompassing areas in Brazil, Venezuela, Colombia and the Eastern Andean region of Ecuador and Peru. If Amazonia were a country, it would be the ninth largest in the world. </a:t>
            </a:r>
          </a:p>
          <a:p>
            <a:endParaRPr lang="en-US" sz="1800" dirty="0"/>
          </a:p>
          <a:p>
            <a:pPr lvl="1">
              <a:buFont typeface="Wingdings" pitchFamily="2" charset="2"/>
              <a:buChar char="Ø"/>
            </a:pPr>
            <a:endParaRPr lang="en-US" sz="1600" dirty="0">
              <a:solidFill>
                <a:schemeClr val="tx1">
                  <a:lumMod val="95000"/>
                  <a:lumOff val="5000"/>
                </a:schemeClr>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14" y="1424520"/>
            <a:ext cx="4125686" cy="4712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a:hlinkClick r:id="rId3" action="ppaction://hlinksldjump"/>
          </p:cNvPr>
          <p:cNvSpPr/>
          <p:nvPr/>
        </p:nvSpPr>
        <p:spPr>
          <a:xfrm>
            <a:off x="5562600" y="6163926"/>
            <a:ext cx="32766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Who lives in the rainforest?</a:t>
            </a:r>
            <a:endParaRPr lang="en-US" dirty="0"/>
          </a:p>
        </p:txBody>
      </p:sp>
      <p:sp>
        <p:nvSpPr>
          <p:cNvPr id="7" name="Action Button: Home 6">
            <a:hlinkClick r:id="rId4" action="ppaction://hlinksldjump" highlightClick="1"/>
          </p:cNvPr>
          <p:cNvSpPr/>
          <p:nvPr/>
        </p:nvSpPr>
        <p:spPr>
          <a:xfrm>
            <a:off x="381000" y="3048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Tree>
    <p:extLst>
      <p:ext uri="{BB962C8B-B14F-4D97-AF65-F5344CB8AC3E}">
        <p14:creationId xmlns:p14="http://schemas.microsoft.com/office/powerpoint/2010/main" val="3031777347"/>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lives in the rainforest?</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a:t>Insects (like butterflies and beetles)</a:t>
            </a:r>
          </a:p>
          <a:p>
            <a:endParaRPr lang="en-US" dirty="0"/>
          </a:p>
          <a:p>
            <a:r>
              <a:rPr lang="en-US" dirty="0"/>
              <a:t>Arachnids (like spiders and ticks)</a:t>
            </a:r>
          </a:p>
          <a:p>
            <a:endParaRPr lang="en-US" dirty="0"/>
          </a:p>
          <a:p>
            <a:r>
              <a:rPr lang="en-US" dirty="0"/>
              <a:t>Worms</a:t>
            </a:r>
          </a:p>
          <a:p>
            <a:endParaRPr lang="en-US" dirty="0"/>
          </a:p>
          <a:p>
            <a:r>
              <a:rPr lang="en-US" dirty="0"/>
              <a:t>Reptiles (like snakes and lizards)</a:t>
            </a:r>
          </a:p>
          <a:p>
            <a:endParaRPr lang="en-US" dirty="0"/>
          </a:p>
          <a:p>
            <a:r>
              <a:rPr lang="en-US" dirty="0"/>
              <a:t>Amphibians (like frogs and toads)</a:t>
            </a:r>
          </a:p>
          <a:p>
            <a:endParaRPr lang="en-US" dirty="0"/>
          </a:p>
          <a:p>
            <a:r>
              <a:rPr lang="en-US" dirty="0"/>
              <a:t>Birds (like parrots and toucans)</a:t>
            </a:r>
          </a:p>
          <a:p>
            <a:endParaRPr lang="en-US" dirty="0"/>
          </a:p>
          <a:p>
            <a:r>
              <a:rPr lang="en-US" dirty="0"/>
              <a:t>Mammals (like sloths and jaguars). </a:t>
            </a:r>
          </a:p>
          <a:p>
            <a:endParaRPr lang="en-US" dirty="0"/>
          </a:p>
        </p:txBody>
      </p:sp>
      <p:sp>
        <p:nvSpPr>
          <p:cNvPr id="4" name="Content Placeholder 3"/>
          <p:cNvSpPr>
            <a:spLocks noGrp="1"/>
          </p:cNvSpPr>
          <p:nvPr>
            <p:ph sz="half" idx="2"/>
          </p:nvPr>
        </p:nvSpPr>
        <p:spPr/>
        <p:txBody>
          <a:bodyPr>
            <a:normAutofit fontScale="70000" lnSpcReduction="20000"/>
          </a:bodyPr>
          <a:lstStyle/>
          <a:p>
            <a:endParaRPr lang="en-US"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133600"/>
            <a:ext cx="4121474"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Left Arrow 4">
            <a:hlinkClick r:id="rId3" action="ppaction://hlinksldjump"/>
          </p:cNvPr>
          <p:cNvSpPr/>
          <p:nvPr/>
        </p:nvSpPr>
        <p:spPr>
          <a:xfrm>
            <a:off x="381000" y="6158484"/>
            <a:ext cx="2895600"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Rainforest</a:t>
            </a:r>
            <a:endParaRPr lang="en-US" dirty="0"/>
          </a:p>
        </p:txBody>
      </p:sp>
      <p:sp>
        <p:nvSpPr>
          <p:cNvPr id="7" name="Action Button: Home 6">
            <a:hlinkClick r:id="rId4" action="ppaction://hlinksldjump" highlightClick="1"/>
          </p:cNvPr>
          <p:cNvSpPr/>
          <p:nvPr/>
        </p:nvSpPr>
        <p:spPr>
          <a:xfrm>
            <a:off x="152400"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Tree>
    <p:extLst>
      <p:ext uri="{BB962C8B-B14F-4D97-AF65-F5344CB8AC3E}">
        <p14:creationId xmlns:p14="http://schemas.microsoft.com/office/powerpoint/2010/main" val="15858019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Polar Region</a:t>
            </a:r>
            <a:endParaRPr lang="en-US" dirty="0"/>
          </a:p>
        </p:txBody>
      </p:sp>
      <p:sp>
        <p:nvSpPr>
          <p:cNvPr id="5" name="Content Placeholder 4"/>
          <p:cNvSpPr>
            <a:spLocks noGrp="1"/>
          </p:cNvSpPr>
          <p:nvPr>
            <p:ph sz="half" idx="1"/>
          </p:nvPr>
        </p:nvSpPr>
        <p:spPr/>
        <p:txBody>
          <a:bodyPr>
            <a:normAutofit/>
          </a:bodyPr>
          <a:lstStyle/>
          <a:p>
            <a:endParaRPr lang="en-US" dirty="0"/>
          </a:p>
        </p:txBody>
      </p:sp>
      <p:sp>
        <p:nvSpPr>
          <p:cNvPr id="6" name="Content Placeholder 5"/>
          <p:cNvSpPr>
            <a:spLocks noGrp="1"/>
          </p:cNvSpPr>
          <p:nvPr>
            <p:ph sz="half" idx="2"/>
          </p:nvPr>
        </p:nvSpPr>
        <p:spPr>
          <a:xfrm>
            <a:off x="4648200" y="1295400"/>
            <a:ext cx="4038600" cy="5195316"/>
          </a:xfrm>
        </p:spPr>
        <p:txBody>
          <a:bodyPr>
            <a:normAutofit/>
          </a:bodyPr>
          <a:lstStyle/>
          <a:p>
            <a:endParaRPr lang="en-US" sz="2400" dirty="0" smtClean="0"/>
          </a:p>
          <a:p>
            <a:pPr marL="0" indent="0">
              <a:buNone/>
            </a:pPr>
            <a:r>
              <a:rPr lang="en-US" dirty="0" smtClean="0"/>
              <a:t>The </a:t>
            </a:r>
            <a:r>
              <a:rPr lang="en-US" dirty="0" smtClean="0"/>
              <a:t>polar regions are the </a:t>
            </a:r>
            <a:r>
              <a:rPr lang="en-US" dirty="0" smtClean="0"/>
              <a:t>icy </a:t>
            </a:r>
            <a:r>
              <a:rPr lang="en-US" dirty="0" smtClean="0"/>
              <a:t>areas around the North and South Pole. The Arctic and Antarctic are in the polar regions. Polar bears, penguins, seals, whales, and walrus are a few of the wildlife that live in these very cold regions. </a:t>
            </a:r>
          </a:p>
          <a:p>
            <a:pPr lvl="1">
              <a:buFont typeface="Wingdings" pitchFamily="2" charset="2"/>
              <a:buChar char="Ø"/>
            </a:pPr>
            <a:endParaRPr lang="en-US" sz="1500" b="1"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smtClean="0"/>
          </a:p>
          <a:p>
            <a:pPr lvl="1">
              <a:buFont typeface="Wingdings" pitchFamily="2" charset="2"/>
              <a:buChar char="Ø"/>
            </a:pPr>
            <a:endParaRPr lang="en-US" sz="1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0"/>
            <a:ext cx="41910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ight Arrow 2">
            <a:hlinkClick r:id="rId3" action="ppaction://hlinksldjump"/>
          </p:cNvPr>
          <p:cNvSpPr/>
          <p:nvPr/>
        </p:nvSpPr>
        <p:spPr>
          <a:xfrm>
            <a:off x="5334000" y="6248400"/>
            <a:ext cx="37338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Who lives in the polar regions?</a:t>
            </a:r>
            <a:endParaRPr lang="en-US" dirty="0"/>
          </a:p>
        </p:txBody>
      </p:sp>
      <p:sp>
        <p:nvSpPr>
          <p:cNvPr id="7" name="Action Button: Home 6">
            <a:hlinkClick r:id="rId4" action="ppaction://hlinksldjump" highlightClick="1"/>
          </p:cNvPr>
          <p:cNvSpPr/>
          <p:nvPr/>
        </p:nvSpPr>
        <p:spPr>
          <a:xfrm>
            <a:off x="76200"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Tree>
    <p:extLst>
      <p:ext uri="{BB962C8B-B14F-4D97-AF65-F5344CB8AC3E}">
        <p14:creationId xmlns:p14="http://schemas.microsoft.com/office/powerpoint/2010/main" val="1222950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lives in the polar regions?</a:t>
            </a:r>
            <a:endParaRPr lang="en-US" dirty="0"/>
          </a:p>
        </p:txBody>
      </p:sp>
      <p:sp>
        <p:nvSpPr>
          <p:cNvPr id="3" name="Content Placeholder 2"/>
          <p:cNvSpPr>
            <a:spLocks noGrp="1"/>
          </p:cNvSpPr>
          <p:nvPr>
            <p:ph sz="half" idx="1"/>
          </p:nvPr>
        </p:nvSpPr>
        <p:spPr/>
        <p:txBody>
          <a:bodyPr>
            <a:normAutofit fontScale="47500" lnSpcReduction="20000"/>
          </a:bodyPr>
          <a:lstStyle/>
          <a:p>
            <a:r>
              <a:rPr lang="en-US" sz="3600" b="1" dirty="0"/>
              <a:t>Caribou</a:t>
            </a:r>
          </a:p>
          <a:p>
            <a:endParaRPr lang="en-US" sz="3600" b="1" dirty="0"/>
          </a:p>
          <a:p>
            <a:r>
              <a:rPr lang="en-US" sz="3600" b="1" dirty="0"/>
              <a:t>Collared Lemming</a:t>
            </a:r>
          </a:p>
          <a:p>
            <a:endParaRPr lang="en-US" sz="4200" b="1" dirty="0"/>
          </a:p>
          <a:p>
            <a:r>
              <a:rPr lang="en-US" sz="3600" b="1" dirty="0" smtClean="0"/>
              <a:t>Penguin</a:t>
            </a:r>
            <a:endParaRPr lang="en-US" sz="3600" b="1" dirty="0"/>
          </a:p>
          <a:p>
            <a:endParaRPr lang="en-US" sz="3600" b="1" dirty="0"/>
          </a:p>
          <a:p>
            <a:r>
              <a:rPr lang="en-US" sz="3600" b="1" dirty="0"/>
              <a:t>Muskox</a:t>
            </a:r>
          </a:p>
          <a:p>
            <a:endParaRPr lang="en-US" sz="3600" b="1" dirty="0"/>
          </a:p>
          <a:p>
            <a:r>
              <a:rPr lang="en-US" sz="3600" b="1" dirty="0" err="1"/>
              <a:t>Nawhal</a:t>
            </a:r>
            <a:r>
              <a:rPr lang="en-US" sz="3600" b="1" dirty="0"/>
              <a:t> Whale</a:t>
            </a:r>
          </a:p>
          <a:p>
            <a:endParaRPr lang="en-US" sz="3600" b="1" dirty="0"/>
          </a:p>
          <a:p>
            <a:r>
              <a:rPr lang="en-US" sz="3600" b="1" dirty="0"/>
              <a:t>Polar Bear</a:t>
            </a:r>
          </a:p>
          <a:p>
            <a:endParaRPr lang="en-US" sz="3600" b="1" dirty="0"/>
          </a:p>
          <a:p>
            <a:r>
              <a:rPr lang="en-US" sz="3600" b="1" dirty="0"/>
              <a:t>Snowy Owl</a:t>
            </a:r>
          </a:p>
          <a:p>
            <a:endParaRPr lang="en-US" sz="3600" b="1" dirty="0"/>
          </a:p>
          <a:p>
            <a:r>
              <a:rPr lang="en-US" sz="3600" b="1" dirty="0"/>
              <a:t>Walrus</a:t>
            </a:r>
          </a:p>
          <a:p>
            <a:endParaRPr lang="en-US" sz="3600" b="1" dirty="0"/>
          </a:p>
          <a:p>
            <a:r>
              <a:rPr lang="en-US" sz="3600" b="1" dirty="0"/>
              <a:t>Wolverine</a:t>
            </a:r>
          </a:p>
          <a:p>
            <a:endParaRPr lang="en-US" dirty="0"/>
          </a:p>
        </p:txBody>
      </p:sp>
      <p:sp>
        <p:nvSpPr>
          <p:cNvPr id="4" name="Content Placeholder 3"/>
          <p:cNvSpPr>
            <a:spLocks noGrp="1"/>
          </p:cNvSpPr>
          <p:nvPr>
            <p:ph sz="half" idx="2"/>
          </p:nvPr>
        </p:nvSpPr>
        <p:spPr/>
        <p:txBody>
          <a:bodyPr>
            <a:normAutofit fontScale="47500" lnSpcReduction="20000"/>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2057400"/>
            <a:ext cx="4989286"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Left Arrow 4">
            <a:hlinkClick r:id="rId3" action="ppaction://hlinksldjump"/>
          </p:cNvPr>
          <p:cNvSpPr/>
          <p:nvPr/>
        </p:nvSpPr>
        <p:spPr>
          <a:xfrm>
            <a:off x="272796" y="6172200"/>
            <a:ext cx="2622804"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polar regions</a:t>
            </a:r>
            <a:endParaRPr lang="en-US" dirty="0"/>
          </a:p>
        </p:txBody>
      </p:sp>
      <p:sp>
        <p:nvSpPr>
          <p:cNvPr id="6" name="Action Button: Home 5">
            <a:hlinkClick r:id="rId4" action="ppaction://hlinksldjump" highlightClick="1"/>
          </p:cNvPr>
          <p:cNvSpPr/>
          <p:nvPr/>
        </p:nvSpPr>
        <p:spPr>
          <a:xfrm>
            <a:off x="19304" y="88392"/>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Tree>
    <p:extLst>
      <p:ext uri="{BB962C8B-B14F-4D97-AF65-F5344CB8AC3E}">
        <p14:creationId xmlns:p14="http://schemas.microsoft.com/office/powerpoint/2010/main" val="26659202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Wetland</a:t>
            </a:r>
            <a:endParaRPr lang="en-US" dirty="0"/>
          </a:p>
        </p:txBody>
      </p:sp>
      <p:sp>
        <p:nvSpPr>
          <p:cNvPr id="5" name="Content Placeholder 4"/>
          <p:cNvSpPr>
            <a:spLocks noGrp="1"/>
          </p:cNvSpPr>
          <p:nvPr>
            <p:ph sz="half" idx="1"/>
          </p:nvPr>
        </p:nvSpPr>
        <p:spPr/>
        <p:txBody>
          <a:bodyPr>
            <a:normAutofit/>
          </a:bodyPr>
          <a:lstStyle/>
          <a:p>
            <a:endParaRPr lang="en-US" dirty="0"/>
          </a:p>
        </p:txBody>
      </p:sp>
      <p:sp>
        <p:nvSpPr>
          <p:cNvPr id="6" name="Content Placeholder 5"/>
          <p:cNvSpPr>
            <a:spLocks noGrp="1"/>
          </p:cNvSpPr>
          <p:nvPr>
            <p:ph sz="half" idx="2"/>
          </p:nvPr>
        </p:nvSpPr>
        <p:spPr>
          <a:xfrm>
            <a:off x="4648200" y="1143000"/>
            <a:ext cx="4038600" cy="5603748"/>
          </a:xfrm>
        </p:spPr>
        <p:txBody>
          <a:bodyPr>
            <a:normAutofit/>
          </a:bodyPr>
          <a:lstStyle/>
          <a:p>
            <a:endParaRPr lang="en-US" dirty="0" smtClean="0"/>
          </a:p>
          <a:p>
            <a:pPr marL="0" indent="0">
              <a:buNone/>
            </a:pPr>
            <a:r>
              <a:rPr lang="en-US" dirty="0" smtClean="0"/>
              <a:t>Wetlands </a:t>
            </a:r>
            <a:r>
              <a:rPr lang="en-US" dirty="0" smtClean="0"/>
              <a:t>are lands where saturation with water is the dominant factor determining the nature of soil development and the types of plant and animal communities living in the soil and on its surface.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048" y="1600200"/>
            <a:ext cx="4171949" cy="4661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ction Button: Home 2">
            <a:hlinkClick r:id="rId3" action="ppaction://hlinksldjump" highlightClick="1"/>
          </p:cNvPr>
          <p:cNvSpPr/>
          <p:nvPr/>
        </p:nvSpPr>
        <p:spPr>
          <a:xfrm>
            <a:off x="152400"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7" name="Right Arrow 6">
            <a:hlinkClick r:id="rId4" action="ppaction://hlinksldjump"/>
          </p:cNvPr>
          <p:cNvSpPr/>
          <p:nvPr/>
        </p:nvSpPr>
        <p:spPr>
          <a:xfrm>
            <a:off x="5334000" y="6070600"/>
            <a:ext cx="3581400" cy="635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Who lives in the wetland?</a:t>
            </a:r>
            <a:endParaRPr lang="en-US" dirty="0"/>
          </a:p>
        </p:txBody>
      </p:sp>
    </p:spTree>
    <p:extLst>
      <p:ext uri="{BB962C8B-B14F-4D97-AF65-F5344CB8AC3E}">
        <p14:creationId xmlns:p14="http://schemas.microsoft.com/office/powerpoint/2010/main" val="3877083846"/>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lives in the wetland?</a:t>
            </a:r>
            <a:endParaRPr lang="en-US" dirty="0"/>
          </a:p>
        </p:txBody>
      </p:sp>
      <p:sp>
        <p:nvSpPr>
          <p:cNvPr id="3" name="Content Placeholder 2"/>
          <p:cNvSpPr>
            <a:spLocks noGrp="1"/>
          </p:cNvSpPr>
          <p:nvPr>
            <p:ph sz="half" idx="1"/>
          </p:nvPr>
        </p:nvSpPr>
        <p:spPr>
          <a:xfrm>
            <a:off x="457200" y="1143000"/>
            <a:ext cx="4038600" cy="5562600"/>
          </a:xfrm>
        </p:spPr>
        <p:txBody>
          <a:bodyPr>
            <a:normAutofit fontScale="47500" lnSpcReduction="20000"/>
          </a:bodyPr>
          <a:lstStyle/>
          <a:p>
            <a:r>
              <a:rPr lang="en-US" sz="3600" b="1" dirty="0"/>
              <a:t>Barred Owl</a:t>
            </a:r>
          </a:p>
          <a:p>
            <a:endParaRPr lang="en-US" sz="3600" b="1" dirty="0"/>
          </a:p>
          <a:p>
            <a:r>
              <a:rPr lang="en-US" sz="3600" b="1" dirty="0"/>
              <a:t>Mosquito</a:t>
            </a:r>
          </a:p>
          <a:p>
            <a:endParaRPr lang="en-US" sz="3600" b="1" dirty="0"/>
          </a:p>
          <a:p>
            <a:r>
              <a:rPr lang="en-US" sz="3600" b="1" dirty="0"/>
              <a:t>Moose</a:t>
            </a:r>
          </a:p>
          <a:p>
            <a:endParaRPr lang="en-US" sz="3600" b="1" dirty="0"/>
          </a:p>
          <a:p>
            <a:r>
              <a:rPr lang="en-US" sz="3600" b="1" dirty="0" err="1"/>
              <a:t>Roseage</a:t>
            </a:r>
            <a:r>
              <a:rPr lang="en-US" sz="3600" b="1" dirty="0"/>
              <a:t> Spoonbill</a:t>
            </a:r>
          </a:p>
          <a:p>
            <a:endParaRPr lang="en-US" sz="3600" b="1" dirty="0"/>
          </a:p>
          <a:p>
            <a:r>
              <a:rPr lang="en-US" sz="3600" b="1" dirty="0"/>
              <a:t>Alligator</a:t>
            </a:r>
          </a:p>
          <a:p>
            <a:endParaRPr lang="en-US" sz="3600" b="1" dirty="0"/>
          </a:p>
          <a:p>
            <a:r>
              <a:rPr lang="en-US" sz="3600" b="1" dirty="0"/>
              <a:t>Snowy Egret</a:t>
            </a:r>
          </a:p>
          <a:p>
            <a:endParaRPr lang="en-US" sz="3600" b="1" dirty="0"/>
          </a:p>
          <a:p>
            <a:r>
              <a:rPr lang="en-US" sz="3600" b="1" dirty="0"/>
              <a:t>River Otter</a:t>
            </a:r>
          </a:p>
          <a:p>
            <a:endParaRPr lang="en-US" sz="3600" b="1" dirty="0"/>
          </a:p>
          <a:p>
            <a:r>
              <a:rPr lang="en-US" sz="3600" b="1" dirty="0"/>
              <a:t>Green Tree Frog</a:t>
            </a:r>
          </a:p>
          <a:p>
            <a:endParaRPr lang="en-US" sz="3600" b="1" dirty="0"/>
          </a:p>
          <a:p>
            <a:r>
              <a:rPr lang="en-US" sz="3600" b="1" dirty="0"/>
              <a:t>Gopher Tortoise</a:t>
            </a:r>
          </a:p>
          <a:p>
            <a:endParaRPr lang="en-US" sz="3600" b="1" dirty="0"/>
          </a:p>
          <a:p>
            <a:r>
              <a:rPr lang="en-US" sz="3600" b="1" dirty="0"/>
              <a:t>Big Brown Bat</a:t>
            </a:r>
          </a:p>
          <a:p>
            <a:endParaRPr lang="en-US" dirty="0"/>
          </a:p>
        </p:txBody>
      </p:sp>
      <p:sp>
        <p:nvSpPr>
          <p:cNvPr id="4" name="Content Placeholder 3"/>
          <p:cNvSpPr>
            <a:spLocks noGrp="1"/>
          </p:cNvSpPr>
          <p:nvPr>
            <p:ph sz="half" idx="2"/>
          </p:nvPr>
        </p:nvSpPr>
        <p:spPr>
          <a:xfrm>
            <a:off x="4343400" y="1752600"/>
            <a:ext cx="4038600" cy="4068763"/>
          </a:xfrm>
        </p:spPr>
        <p:txBody>
          <a:bodyPr>
            <a:normAutofit fontScale="47500" lnSpcReduction="20000"/>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295400"/>
            <a:ext cx="2409825" cy="2525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9125" y="1295400"/>
            <a:ext cx="2686050" cy="2525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7875" y="3820745"/>
            <a:ext cx="238125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9125" y="3820746"/>
            <a:ext cx="268605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Action Button: Home 4">
            <a:hlinkClick r:id="rId6" action="ppaction://hlinksldjump" highlightClick="1"/>
          </p:cNvPr>
          <p:cNvSpPr/>
          <p:nvPr/>
        </p:nvSpPr>
        <p:spPr>
          <a:xfrm>
            <a:off x="76200" y="6400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6" name="Left Arrow 5">
            <a:hlinkClick r:id="rId7" action="ppaction://hlinksldjump"/>
          </p:cNvPr>
          <p:cNvSpPr/>
          <p:nvPr/>
        </p:nvSpPr>
        <p:spPr>
          <a:xfrm>
            <a:off x="76200" y="6108700"/>
            <a:ext cx="3200400" cy="7493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Back to wetland</a:t>
            </a:r>
            <a:endParaRPr lang="en-US" dirty="0"/>
          </a:p>
        </p:txBody>
      </p:sp>
    </p:spTree>
    <p:extLst>
      <p:ext uri="{BB962C8B-B14F-4D97-AF65-F5344CB8AC3E}">
        <p14:creationId xmlns:p14="http://schemas.microsoft.com/office/powerpoint/2010/main" val="37439294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Desert</a:t>
            </a:r>
            <a:endParaRPr lang="en-US" dirty="0"/>
          </a:p>
        </p:txBody>
      </p:sp>
      <p:sp>
        <p:nvSpPr>
          <p:cNvPr id="5" name="Content Placeholder 4"/>
          <p:cNvSpPr>
            <a:spLocks noGrp="1"/>
          </p:cNvSpPr>
          <p:nvPr>
            <p:ph sz="half" idx="1"/>
          </p:nvPr>
        </p:nvSpPr>
        <p:spPr/>
        <p:txBody>
          <a:bodyPr>
            <a:normAutofit/>
          </a:bodyPr>
          <a:lstStyle/>
          <a:p>
            <a:endParaRPr lang="en-US" dirty="0"/>
          </a:p>
        </p:txBody>
      </p:sp>
      <p:sp>
        <p:nvSpPr>
          <p:cNvPr id="6" name="Content Placeholder 5"/>
          <p:cNvSpPr>
            <a:spLocks noGrp="1"/>
          </p:cNvSpPr>
          <p:nvPr>
            <p:ph sz="half" idx="2"/>
          </p:nvPr>
        </p:nvSpPr>
        <p:spPr>
          <a:xfrm>
            <a:off x="4648200" y="1295400"/>
            <a:ext cx="4038600" cy="5361432"/>
          </a:xfrm>
        </p:spPr>
        <p:txBody>
          <a:bodyPr>
            <a:normAutofit/>
          </a:bodyPr>
          <a:lstStyle/>
          <a:p>
            <a:r>
              <a:rPr lang="en-US" sz="1600" dirty="0"/>
              <a:t>A desert is a landscape or region that receives an extremely low amount of precipitation, less than enough to support growth of most plants. Deserts are defined as areas with an average annual precipitation of less than 250 </a:t>
            </a:r>
            <a:r>
              <a:rPr lang="en-US" sz="1600" dirty="0" smtClean="0"/>
              <a:t>millimeters </a:t>
            </a:r>
            <a:r>
              <a:rPr lang="en-US" sz="1600" dirty="0"/>
              <a:t>(10 in) per </a:t>
            </a:r>
            <a:r>
              <a:rPr lang="en-US" sz="1600" dirty="0" smtClean="0"/>
              <a:t>year.</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012" y="1600200"/>
            <a:ext cx="42672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Action Button: Home 2">
            <a:hlinkClick r:id="rId3" action="ppaction://hlinksldjump" highlightClick="1"/>
          </p:cNvPr>
          <p:cNvSpPr/>
          <p:nvPr/>
        </p:nvSpPr>
        <p:spPr>
          <a:xfrm>
            <a:off x="251012" y="15240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Habitat Menu</a:t>
            </a:r>
            <a:endParaRPr lang="en-US" dirty="0"/>
          </a:p>
        </p:txBody>
      </p:sp>
      <p:sp>
        <p:nvSpPr>
          <p:cNvPr id="7" name="Right Arrow 6">
            <a:hlinkClick r:id="rId4" action="ppaction://hlinksldjump"/>
          </p:cNvPr>
          <p:cNvSpPr/>
          <p:nvPr/>
        </p:nvSpPr>
        <p:spPr>
          <a:xfrm>
            <a:off x="6172200" y="6172200"/>
            <a:ext cx="27178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Who lives in the desert?</a:t>
            </a:r>
            <a:endParaRPr lang="en-US" dirty="0"/>
          </a:p>
        </p:txBody>
      </p:sp>
    </p:spTree>
    <p:extLst>
      <p:ext uri="{BB962C8B-B14F-4D97-AF65-F5344CB8AC3E}">
        <p14:creationId xmlns:p14="http://schemas.microsoft.com/office/powerpoint/2010/main" val="4035328102"/>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306</TotalTime>
  <Words>510</Words>
  <Application>Microsoft Office PowerPoint</Application>
  <PresentationFormat>On-screen Show (4:3)</PresentationFormat>
  <Paragraphs>172</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Habitats</vt:lpstr>
      <vt:lpstr>Habitat Menu</vt:lpstr>
      <vt:lpstr>Rainforest</vt:lpstr>
      <vt:lpstr>Who lives in the rainforest?</vt:lpstr>
      <vt:lpstr>Polar Region</vt:lpstr>
      <vt:lpstr>Who lives in the polar regions?</vt:lpstr>
      <vt:lpstr>Wetland</vt:lpstr>
      <vt:lpstr>Who lives in the wetland?</vt:lpstr>
      <vt:lpstr>Desert</vt:lpstr>
      <vt:lpstr>Who lives in the desert?</vt:lpstr>
      <vt:lpstr>Marineland</vt:lpstr>
      <vt:lpstr>Who lives in the marineland?</vt:lpstr>
      <vt:lpstr>Grassland</vt:lpstr>
      <vt:lpstr>Who lives in the grassland?</vt:lpstr>
    </vt:vector>
  </TitlesOfParts>
  <Company>SMU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Habitats</dc:title>
  <dc:creator>Adrian M. Kolpitcke</dc:creator>
  <cp:lastModifiedBy>Kolpitcke, Adrian</cp:lastModifiedBy>
  <cp:revision>20</cp:revision>
  <dcterms:created xsi:type="dcterms:W3CDTF">2011-08-03T19:41:22Z</dcterms:created>
  <dcterms:modified xsi:type="dcterms:W3CDTF">2011-08-04T06:02:16Z</dcterms:modified>
</cp:coreProperties>
</file>